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809" r:id="rId3"/>
    <p:sldId id="810" r:id="rId4"/>
    <p:sldId id="811" r:id="rId5"/>
    <p:sldId id="812" r:id="rId6"/>
    <p:sldId id="813" r:id="rId7"/>
    <p:sldId id="814" r:id="rId8"/>
    <p:sldId id="815" r:id="rId9"/>
    <p:sldId id="816" r:id="rId10"/>
    <p:sldId id="818" r:id="rId11"/>
    <p:sldId id="819" r:id="rId12"/>
    <p:sldId id="8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  <a:srgbClr val="C0C0C0"/>
    <a:srgbClr val="8498BD"/>
    <a:srgbClr val="C2C2C2"/>
    <a:srgbClr val="514870"/>
    <a:srgbClr val="FFFFFF"/>
    <a:srgbClr val="FFFDFF"/>
    <a:srgbClr val="D2D0D2"/>
    <a:srgbClr val="D5D3D5"/>
    <a:srgbClr val="FD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884" autoAdjust="0"/>
  </p:normalViewPr>
  <p:slideViewPr>
    <p:cSldViewPr snapToGrid="0">
      <p:cViewPr varScale="1">
        <p:scale>
          <a:sx n="105" d="100"/>
          <a:sy n="105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mdouh Alenezi" userId="aaa25a7cb57ba53e" providerId="LiveId" clId="{1C9E1182-6277-43A7-837D-71BBADE35AB7}"/>
    <pc:docChg chg="custSel modSld">
      <pc:chgData name="Mamdouh Alenezi" userId="aaa25a7cb57ba53e" providerId="LiveId" clId="{1C9E1182-6277-43A7-837D-71BBADE35AB7}" dt="2022-04-01T02:45:00.476" v="0" actId="313"/>
      <pc:docMkLst>
        <pc:docMk/>
      </pc:docMkLst>
      <pc:sldChg chg="modSp mod">
        <pc:chgData name="Mamdouh Alenezi" userId="aaa25a7cb57ba53e" providerId="LiveId" clId="{1C9E1182-6277-43A7-837D-71BBADE35AB7}" dt="2022-04-01T02:45:00.476" v="0" actId="313"/>
        <pc:sldMkLst>
          <pc:docMk/>
          <pc:sldMk cId="2924300342" sldId="495"/>
        </pc:sldMkLst>
        <pc:spChg chg="mod">
          <ac:chgData name="Mamdouh Alenezi" userId="aaa25a7cb57ba53e" providerId="LiveId" clId="{1C9E1182-6277-43A7-837D-71BBADE35AB7}" dt="2022-04-01T02:45:00.476" v="0" actId="313"/>
          <ac:spMkLst>
            <pc:docMk/>
            <pc:sldMk cId="2924300342" sldId="49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A9887-9249-49FD-809A-BACB264048C3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7A4B-4191-4CEB-845D-77B454B7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0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3E56-3C1A-435A-851B-5B1F221C2038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50" y="302370"/>
            <a:ext cx="2600325" cy="90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CIS Colleg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6" y="480691"/>
            <a:ext cx="2095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74" y="196526"/>
            <a:ext cx="2848687" cy="16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6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6837-4851-4AA6-8AED-554226C981D1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2E1-BB70-4827-BA33-FF5AFC435BE9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066801"/>
            <a:ext cx="11176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1" y="3657601"/>
            <a:ext cx="11131549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9EAF6-54F2-4DF5-9C6B-3F6F95B86356}" type="datetime1">
              <a:rPr lang="en-US" smtClean="0"/>
              <a:t>4/28/2024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53037-33FC-4E5E-B16A-0A00968DF2AD}" type="slidenum">
              <a:rPr lang="en-US" altLang="en-US"/>
              <a:pPr/>
              <a:t>‹#›</a:t>
            </a:fld>
            <a:r>
              <a:rPr lang="en-US" altLang="en-US"/>
              <a:t> of 105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9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143000"/>
            <a:ext cx="11277600" cy="5257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4A56-6FF4-479A-8655-719A18A98C4B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9FC8F-D190-4A56-B0D6-9B17B1CF7D21}" type="slidenum">
              <a:rPr lang="en-US" altLang="en-US"/>
              <a:pPr/>
              <a:t>‹#›</a:t>
            </a:fld>
            <a:r>
              <a:rPr lang="en-US" altLang="en-US"/>
              <a:t> of 105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8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6" y="1406880"/>
            <a:ext cx="11650767" cy="4746091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1044-FC46-4CBC-9061-59528F4899F3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hevron 12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exagon 14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A08C-77F3-471E-A5C4-1D2068144BAC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AD1-16F4-44C3-AE32-24C59A599E9D}" type="datetime1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B4F-4316-4DF5-A229-BC1D787C82A0}" type="datetime1">
              <a:rPr lang="en-US" smtClean="0"/>
              <a:t>4/28/2024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4B7-7A9F-432D-B7B9-6824267AA574}" type="datetime1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F5E2FA-C428-4CE7-95B0-168D3259A5BB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9" name="Chevron 8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93A2-B712-486A-8AB5-D41B95D547BE}" type="datetime1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F318-F19F-4608-B7EF-F7FB8A482213}" type="datetime1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F8C-69D6-4C3E-B892-F682F307A7B6}" type="datetime1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7C73-4A31-4C17-AFB7-7B8470027787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2315"/>
            <a:ext cx="9144000" cy="2387600"/>
          </a:xfrm>
        </p:spPr>
        <p:txBody>
          <a:bodyPr/>
          <a:lstStyle/>
          <a:p>
            <a:r>
              <a:rPr lang="en-US" dirty="0"/>
              <a:t>Final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1990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SE499: Software Design &amp; Development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4FF8-6F9B-46B7-AEB1-D6C37C56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Writing a Final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999A7-D490-4FE1-93B9-22F11D4E2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Clarify the scope of your project</a:t>
            </a:r>
          </a:p>
          <a:p>
            <a:r>
              <a:rPr lang="en-US" dirty="0"/>
              <a:t>Highlight what makes your project unique</a:t>
            </a:r>
          </a:p>
          <a:p>
            <a:r>
              <a:rPr lang="en-US" dirty="0"/>
              <a:t>Provide rational for user stories prioritization</a:t>
            </a:r>
          </a:p>
          <a:p>
            <a:r>
              <a:rPr lang="en-US" dirty="0"/>
              <a:t>Provide rational for design and technology decisions</a:t>
            </a:r>
          </a:p>
          <a:p>
            <a:r>
              <a:rPr lang="en-US" dirty="0"/>
              <a:t>Use diagrams, diagrams, diagrams</a:t>
            </a:r>
          </a:p>
          <a:p>
            <a:r>
              <a:rPr lang="en-US" dirty="0"/>
              <a:t>Use a clear, simple, and concise writing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7ADC9-36B2-4B79-B4AE-CA78A5AA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4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4FF8-6F9B-46B7-AEB1-D6C37C56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Writing a Final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999A7-D490-4FE1-93B9-22F11D4E2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Ensure consistency in formatting and style throughout the report</a:t>
            </a:r>
          </a:p>
          <a:p>
            <a:r>
              <a:rPr lang="en-US" dirty="0"/>
              <a:t>Use appendices to include supplementary information</a:t>
            </a:r>
          </a:p>
          <a:p>
            <a:r>
              <a:rPr lang="en-US" dirty="0"/>
              <a:t>Review and edit your report</a:t>
            </a:r>
          </a:p>
          <a:p>
            <a:r>
              <a:rPr lang="en-US" dirty="0"/>
              <a:t>Use headings and subheadings to organize content</a:t>
            </a:r>
          </a:p>
          <a:p>
            <a:r>
              <a:rPr lang="en-US" dirty="0"/>
              <a:t>Use bullet points and numbered 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7ADC9-36B2-4B79-B4AE-CA78A5AA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07B5-7151-4DBA-A5C8-6FB69CDF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Project Report: A Valuable Resource for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BD686-4D6E-412F-94BC-0C70404B6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project report serves as a comprehensive documentation of the entire project, providing a valuable resource for teams to reflect on their work and facilitate knowledge transfer.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13BCF-55EE-4841-89F1-DBB58480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6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Comprehensive Documentation of the Entire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charter</a:t>
            </a:r>
          </a:p>
          <a:p>
            <a:r>
              <a:rPr lang="en-US" dirty="0"/>
              <a:t>System architecture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Sprint retrospectives</a:t>
            </a:r>
          </a:p>
          <a:p>
            <a:r>
              <a:rPr lang="en-US" dirty="0"/>
              <a:t>Testing reports</a:t>
            </a:r>
          </a:p>
          <a:p>
            <a:r>
              <a:rPr lang="en-US" dirty="0"/>
              <a:t>Lessons learned and suggestions for future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C075-26D3-4A99-BD4A-57A39BCA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A893C-1970-4DAD-B913-0179B269A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title and description</a:t>
            </a:r>
          </a:p>
          <a:p>
            <a:r>
              <a:rPr lang="en-US" dirty="0"/>
              <a:t>Objectives</a:t>
            </a:r>
          </a:p>
          <a:p>
            <a:r>
              <a:rPr lang="en-US" dirty="0"/>
              <a:t>Stakeholders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Constraints</a:t>
            </a:r>
          </a:p>
          <a:p>
            <a:r>
              <a:rPr lang="en-US" dirty="0"/>
              <a:t>KPIs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A87C1-E1FD-4C2D-A169-CE38ED5F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Why a Project Charter is Essential for Project Success">
            <a:extLst>
              <a:ext uri="{FF2B5EF4-FFF2-40B4-BE49-F238E27FC236}">
                <a16:creationId xmlns:a16="http://schemas.microsoft.com/office/drawing/2014/main" id="{E2E13A9F-8890-429F-BE73-2395AD476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11263" r="7413" b="9267"/>
          <a:stretch/>
        </p:blipFill>
        <p:spPr bwMode="auto">
          <a:xfrm>
            <a:off x="4749045" y="2199418"/>
            <a:ext cx="6805720" cy="33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1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C6C7-F217-4391-A492-BD878D28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8463A-0B0A-4E20-A900-40A45D705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  <a:p>
            <a:r>
              <a:rPr lang="en-US" dirty="0"/>
              <a:t>Description</a:t>
            </a:r>
          </a:p>
          <a:p>
            <a:r>
              <a:rPr lang="en-US" dirty="0"/>
              <a:t>Acceptance Criteria</a:t>
            </a:r>
          </a:p>
          <a:p>
            <a:r>
              <a:rPr lang="en-US" dirty="0"/>
              <a:t>Priority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6BB15-99C3-4265-B347-B4C347C4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The Structure of a User Story. What is a User Story? We answer ...">
            <a:extLst>
              <a:ext uri="{FF2B5EF4-FFF2-40B4-BE49-F238E27FC236}">
                <a16:creationId xmlns:a16="http://schemas.microsoft.com/office/drawing/2014/main" id="{56D4D4FA-42E8-4CA7-83B2-87B5CE1E8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23733" r="3560" b="3067"/>
          <a:stretch/>
        </p:blipFill>
        <p:spPr bwMode="auto">
          <a:xfrm>
            <a:off x="5156380" y="1620076"/>
            <a:ext cx="6841911" cy="32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story about Story Mapping — Nicky Conti">
            <a:extLst>
              <a:ext uri="{FF2B5EF4-FFF2-40B4-BE49-F238E27FC236}">
                <a16:creationId xmlns:a16="http://schemas.microsoft.com/office/drawing/2014/main" id="{879FB944-F257-49A2-A62A-47CC713F8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3866" r="5178" b="3466"/>
          <a:stretch/>
        </p:blipFill>
        <p:spPr bwMode="auto">
          <a:xfrm>
            <a:off x="849554" y="3709693"/>
            <a:ext cx="4188790" cy="278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6D5DB0-67FC-4D2E-BEBA-6CC67988A60E}"/>
              </a:ext>
            </a:extLst>
          </p:cNvPr>
          <p:cNvSpPr/>
          <p:nvPr/>
        </p:nvSpPr>
        <p:spPr>
          <a:xfrm>
            <a:off x="10817352" y="4361688"/>
            <a:ext cx="1180939" cy="749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5FB8-2D6C-46BD-B5D7-315C16BB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45B7B-9D8D-4B03-93A2-05B96F236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components</a:t>
            </a:r>
          </a:p>
          <a:p>
            <a:r>
              <a:rPr lang="en-US" dirty="0"/>
              <a:t>Interactions and relationships</a:t>
            </a:r>
          </a:p>
          <a:p>
            <a:r>
              <a:rPr lang="en-US" dirty="0"/>
              <a:t>External interfaces and interactions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A0E62-C747-40A0-A046-84E14C53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Introduction To Systems Design | The Startup">
            <a:extLst>
              <a:ext uri="{FF2B5EF4-FFF2-40B4-BE49-F238E27FC236}">
                <a16:creationId xmlns:a16="http://schemas.microsoft.com/office/drawing/2014/main" id="{0E4E5247-0D4A-45D7-9133-3F7F9ABD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02" y="2917571"/>
            <a:ext cx="5720486" cy="35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2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C871-33CE-40B1-97F2-4AD7CCF6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36C73-7399-440B-9FF5-568F9E022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 level design diagrams</a:t>
            </a:r>
          </a:p>
          <a:p>
            <a:r>
              <a:rPr lang="en-US" dirty="0"/>
              <a:t>Design approach and reasoning</a:t>
            </a:r>
          </a:p>
          <a:p>
            <a:r>
              <a:rPr lang="en-US" dirty="0"/>
              <a:t>Description of design patterns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4223A-3A29-489C-AA57-F3F9662C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 descr="Agile Design: Strategies for Agile Software Teams">
            <a:extLst>
              <a:ext uri="{FF2B5EF4-FFF2-40B4-BE49-F238E27FC236}">
                <a16:creationId xmlns:a16="http://schemas.microsoft.com/office/drawing/2014/main" id="{269F88F6-8D4E-4324-BF25-677CB2F9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55" y="3039217"/>
            <a:ext cx="7107936" cy="31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739F6B-427C-49D8-A600-2D81F484B0BF}"/>
              </a:ext>
            </a:extLst>
          </p:cNvPr>
          <p:cNvSpPr/>
          <p:nvPr/>
        </p:nvSpPr>
        <p:spPr>
          <a:xfrm>
            <a:off x="10607040" y="5603023"/>
            <a:ext cx="1460429" cy="749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0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E22B2-EA35-4675-ACB7-08621B9A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Retrospectives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3E2C7-FB3C-4799-A928-68F1E702B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  <a:p>
            <a:r>
              <a:rPr lang="en-US" dirty="0"/>
              <a:t>Action items</a:t>
            </a:r>
          </a:p>
          <a:p>
            <a:r>
              <a:rPr lang="en-US" dirty="0"/>
              <a:t>Improvements implemented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AE768-0B32-4A58-BD1F-19024C9A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 descr="Effective Retrospectives: More than just novelty | by Michael Lloyd | Medium">
            <a:extLst>
              <a:ext uri="{FF2B5EF4-FFF2-40B4-BE49-F238E27FC236}">
                <a16:creationId xmlns:a16="http://schemas.microsoft.com/office/drawing/2014/main" id="{FD3A1BAB-4FD7-4924-A34E-44A34830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84" y="3271739"/>
            <a:ext cx="6376416" cy="284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8F37-9067-4D67-B282-89E81427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42B9E-8EA8-49CB-B8F2-05B7A7AD9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plan</a:t>
            </a:r>
          </a:p>
          <a:p>
            <a:r>
              <a:rPr lang="en-US" dirty="0"/>
              <a:t>Test cases</a:t>
            </a:r>
          </a:p>
          <a:p>
            <a:r>
              <a:rPr lang="en-US" dirty="0"/>
              <a:t>Test results</a:t>
            </a:r>
          </a:p>
          <a:p>
            <a:r>
              <a:rPr lang="en-US" dirty="0"/>
              <a:t>Defect tracking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1A0B9-2E15-4832-8EF1-EB39FEB2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" descr="The Complete Guide to Agile Technical Practices">
            <a:extLst>
              <a:ext uri="{FF2B5EF4-FFF2-40B4-BE49-F238E27FC236}">
                <a16:creationId xmlns:a16="http://schemas.microsoft.com/office/drawing/2014/main" id="{9A4C6C3D-5A91-47DD-9222-1E5231F0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51" y="1965960"/>
            <a:ext cx="755904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0D2023-8499-40C5-97AA-7890AC6A3F11}"/>
              </a:ext>
            </a:extLst>
          </p:cNvPr>
          <p:cNvSpPr/>
          <p:nvPr/>
        </p:nvSpPr>
        <p:spPr>
          <a:xfrm>
            <a:off x="10094976" y="5540921"/>
            <a:ext cx="1460429" cy="749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7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50E5-42CD-4370-9F14-1B036E9A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 and Suggestions for Future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1167-AA57-45A5-AC55-16044693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  <a:p>
            <a:r>
              <a:rPr lang="en-US" dirty="0"/>
              <a:t>Suggestions for future improvements</a:t>
            </a:r>
          </a:p>
          <a:p>
            <a:r>
              <a:rPr lang="en-US" dirty="0"/>
              <a:t>Recommendations for future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0BE72-3D16-4C4B-A672-16891A61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0" name="Picture 2" descr="Lessons Learned | Lessons Learned system | Prism Energy">
            <a:extLst>
              <a:ext uri="{FF2B5EF4-FFF2-40B4-BE49-F238E27FC236}">
                <a16:creationId xmlns:a16="http://schemas.microsoft.com/office/drawing/2014/main" id="{3362B4E6-E017-4F93-8DB3-A796016B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00" y="2706635"/>
            <a:ext cx="4877000" cy="34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6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248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Office Theme</vt:lpstr>
      <vt:lpstr>Final Report</vt:lpstr>
      <vt:lpstr>Comprehensive Documentation of the Entire Project</vt:lpstr>
      <vt:lpstr>Project Charter</vt:lpstr>
      <vt:lpstr>User Stories</vt:lpstr>
      <vt:lpstr>System Architecture</vt:lpstr>
      <vt:lpstr>Design</vt:lpstr>
      <vt:lpstr>Sprint Retrospectives</vt:lpstr>
      <vt:lpstr>Testing Reports</vt:lpstr>
      <vt:lpstr>Lessons Learned and Suggestions for Future Improvements</vt:lpstr>
      <vt:lpstr>Best Practices for Writing a Final Report</vt:lpstr>
      <vt:lpstr>Best Practices for Writing a Final Report</vt:lpstr>
      <vt:lpstr>Final Project Report: A Valuable Resource for Teams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Mamdouh Alenezi</dc:creator>
  <cp:lastModifiedBy>Prof. Mamdouh Alenezi</cp:lastModifiedBy>
  <cp:revision>212</cp:revision>
  <cp:lastPrinted>2021-10-18T07:27:50Z</cp:lastPrinted>
  <dcterms:created xsi:type="dcterms:W3CDTF">2021-10-12T10:09:12Z</dcterms:created>
  <dcterms:modified xsi:type="dcterms:W3CDTF">2024-04-28T04:34:57Z</dcterms:modified>
</cp:coreProperties>
</file>